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6" r:id="rId3"/>
    <p:sldId id="264" r:id="rId4"/>
    <p:sldId id="265" r:id="rId5"/>
    <p:sldId id="268" r:id="rId6"/>
    <p:sldId id="267" r:id="rId7"/>
    <p:sldId id="269" r:id="rId8"/>
    <p:sldId id="270" r:id="rId9"/>
    <p:sldId id="271" r:id="rId10"/>
    <p:sldId id="272" r:id="rId11"/>
    <p:sldId id="273" r:id="rId12"/>
    <p:sldId id="275" r:id="rId13"/>
    <p:sldId id="274" r:id="rId14"/>
    <p:sldId id="261" r:id="rId15"/>
    <p:sldId id="262" r:id="rId16"/>
    <p:sldId id="260" r:id="rId17"/>
    <p:sldId id="25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3" d="100"/>
          <a:sy n="93" d="100"/>
        </p:scale>
        <p:origin x="-36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46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13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694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17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090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67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939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711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71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07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131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CC392C-1069-864D-9FEA-465AA676D40C}" type="datetimeFigureOut">
              <a:rPr lang="en-US" smtClean="0"/>
              <a:t>7/20/18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CBE-7A72-6449-A951-07CF1DEA0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903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4" Type="http://schemas.openxmlformats.org/officeDocument/2006/relationships/image" Target="../media/image5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9.emf"/><Relationship Id="rId7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10.emf"/><Relationship Id="rId6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4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15.emf"/><Relationship Id="rId6" Type="http://schemas.openxmlformats.org/officeDocument/2006/relationships/image" Target="../media/image16.emf"/><Relationship Id="rId7" Type="http://schemas.openxmlformats.org/officeDocument/2006/relationships/image" Target="../media/image17.emf"/><Relationship Id="rId8" Type="http://schemas.openxmlformats.org/officeDocument/2006/relationships/image" Target="../media/image18.emf"/><Relationship Id="rId9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6" Type="http://schemas.openxmlformats.org/officeDocument/2006/relationships/image" Target="../media/image30.emf"/><Relationship Id="rId7" Type="http://schemas.openxmlformats.org/officeDocument/2006/relationships/image" Target="../media/image31.emf"/><Relationship Id="rId8" Type="http://schemas.openxmlformats.org/officeDocument/2006/relationships/image" Target="../media/image32.emf"/><Relationship Id="rId9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3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26760" y="216414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693296" y="2001645"/>
            <a:ext cx="943920" cy="986096"/>
            <a:chOff x="2902001" y="1583311"/>
            <a:chExt cx="943920" cy="986096"/>
          </a:xfrm>
        </p:grpSpPr>
        <p:sp>
          <p:nvSpPr>
            <p:cNvPr id="7" name="Oval 6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005259" y="1583311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2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816533" y="3656144"/>
            <a:ext cx="947260" cy="933960"/>
            <a:chOff x="2101901" y="3159447"/>
            <a:chExt cx="947260" cy="933960"/>
          </a:xfrm>
        </p:grpSpPr>
        <p:sp>
          <p:nvSpPr>
            <p:cNvPr id="10" name="Oval 9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208499" y="3159447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3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433933" y="3659845"/>
            <a:ext cx="943920" cy="932624"/>
            <a:chOff x="2228901" y="1522483"/>
            <a:chExt cx="943920" cy="932624"/>
          </a:xfrm>
        </p:grpSpPr>
        <p:sp>
          <p:nvSpPr>
            <p:cNvPr id="13" name="Oval 12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332159" y="1522483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1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5" name="Straight Connector 14"/>
          <p:cNvCxnSpPr>
            <a:endCxn id="10" idx="2"/>
          </p:cNvCxnSpPr>
          <p:nvPr/>
        </p:nvCxnSpPr>
        <p:spPr>
          <a:xfrm flipV="1">
            <a:off x="3348333" y="4132904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 noChangeAspect="1"/>
          </p:cNvCxnSpPr>
          <p:nvPr/>
        </p:nvCxnSpPr>
        <p:spPr>
          <a:xfrm flipH="1" flipV="1">
            <a:off x="4582296" y="2703289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cxnSpLocks noChangeAspect="1"/>
          </p:cNvCxnSpPr>
          <p:nvPr/>
        </p:nvCxnSpPr>
        <p:spPr>
          <a:xfrm flipV="1">
            <a:off x="3040005" y="2730213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6054" y="547871"/>
            <a:ext cx="3077104" cy="33832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5306" y="4219445"/>
            <a:ext cx="1158768" cy="58612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9039" y="1346438"/>
            <a:ext cx="1207049" cy="610542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27589" y="4219445"/>
            <a:ext cx="1143779" cy="578539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852818" y="5889970"/>
            <a:ext cx="5149590" cy="844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ompute pseudo-log likelihood vs. log likelihood for all possible configurations.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4654" y="2765332"/>
            <a:ext cx="1865514" cy="575531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03690" y="4805566"/>
            <a:ext cx="1905722" cy="587935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89251" y="2754574"/>
            <a:ext cx="1900387" cy="58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877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422" y="126652"/>
            <a:ext cx="8499191" cy="2057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077" y="4800600"/>
            <a:ext cx="8499191" cy="2057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768" y="2462556"/>
            <a:ext cx="8350207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82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95" y="73005"/>
            <a:ext cx="8350207" cy="2057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695" y="2435240"/>
            <a:ext cx="8350207" cy="2057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95" y="4786945"/>
            <a:ext cx="8350207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628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ontent Placeholder 2"/>
          <p:cNvSpPr txBox="1">
            <a:spLocks/>
          </p:cNvSpPr>
          <p:nvPr/>
        </p:nvSpPr>
        <p:spPr>
          <a:xfrm>
            <a:off x="225796" y="424084"/>
            <a:ext cx="8384418" cy="4383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>
                <a:latin typeface="Times New Roman"/>
                <a:cs typeface="Times New Roman"/>
              </a:rPr>
              <a:t>For the log likelihood we’ll need: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79" y="999397"/>
            <a:ext cx="3308218" cy="307548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3650"/>
            <a:ext cx="8814327" cy="733436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260992" y="2275256"/>
            <a:ext cx="32075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"/>
                <a:cs typeface="Times"/>
              </a:rPr>
              <a:t>This form will make the hand calculation a of the likelihood little easier and more transparent</a:t>
            </a:r>
            <a:endParaRPr lang="en-US" dirty="0">
              <a:latin typeface="Times"/>
              <a:cs typeface="Time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8853" y="3641123"/>
            <a:ext cx="4568221" cy="100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592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2574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395" y="3693831"/>
            <a:ext cx="5470420" cy="4515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324" y="4639504"/>
            <a:ext cx="7348632" cy="4310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2426" y="1412975"/>
            <a:ext cx="3766687" cy="4310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7395" y="2397779"/>
            <a:ext cx="5203570" cy="4310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3583" y="514557"/>
            <a:ext cx="5191252" cy="6191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5937625"/>
            <a:ext cx="9144000" cy="7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4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9381"/>
            <a:ext cx="9144000" cy="5978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26695"/>
            <a:ext cx="9144000" cy="6285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36900"/>
            <a:ext cx="9144000" cy="57368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204096"/>
            <a:ext cx="9144000" cy="10370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" y="274996"/>
            <a:ext cx="9144000" cy="7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789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829" y="450279"/>
            <a:ext cx="3117339" cy="326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1735" y="3740850"/>
            <a:ext cx="4225793" cy="13532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09570"/>
            <a:ext cx="9144000" cy="53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32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86" y="962802"/>
            <a:ext cx="8446944" cy="13296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6085" y="272716"/>
            <a:ext cx="736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Using the conditional partition function formula:</a:t>
            </a:r>
            <a:endParaRPr lang="en-US" sz="2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96607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057" y="1617092"/>
            <a:ext cx="5554064" cy="758054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409" y="2764578"/>
            <a:ext cx="5191252" cy="61914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002" y="3591047"/>
            <a:ext cx="5626975" cy="638191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814136" y="3229362"/>
            <a:ext cx="32075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"/>
                <a:cs typeface="Times"/>
              </a:rPr>
              <a:t>This form will make the hand calculation of the pseudo-likelihood a little easier and more transparent</a:t>
            </a:r>
            <a:endParaRPr lang="en-US" dirty="0">
              <a:latin typeface="Times"/>
              <a:cs typeface="Times"/>
            </a:endParaRP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774" y="4510397"/>
            <a:ext cx="7148457" cy="425827"/>
          </a:xfrm>
          <a:prstGeom prst="rect">
            <a:avLst/>
          </a:prstGeom>
        </p:spPr>
      </p:pic>
      <p:sp>
        <p:nvSpPr>
          <p:cNvPr id="26" name="Content Placeholder 2"/>
          <p:cNvSpPr txBox="1">
            <a:spLocks/>
          </p:cNvSpPr>
          <p:nvPr/>
        </p:nvSpPr>
        <p:spPr>
          <a:xfrm>
            <a:off x="396007" y="1159726"/>
            <a:ext cx="8384418" cy="4383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 smtClean="0">
                <a:latin typeface="Times New Roman"/>
                <a:cs typeface="Times New Roman"/>
              </a:rPr>
              <a:t>For the pseudo-log likelihood we’ll need: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4280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87685" y="4805885"/>
            <a:ext cx="7366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with the node parameter association that can be read off the graph on the previous slide: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6085" y="3260494"/>
            <a:ext cx="736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Using the conditional energy formula:</a:t>
            </a:r>
            <a:endParaRPr lang="en-US" sz="2000" dirty="0">
              <a:latin typeface="Times New Roman"/>
              <a:cs typeface="Times New Roman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1847185"/>
              </p:ext>
            </p:extLst>
          </p:nvPr>
        </p:nvGraphicFramePr>
        <p:xfrm>
          <a:off x="1374273" y="5607351"/>
          <a:ext cx="6169868" cy="1165860"/>
        </p:xfrm>
        <a:graphic>
          <a:graphicData uri="http://schemas.openxmlformats.org/drawingml/2006/table">
            <a:tbl>
              <a:tblPr/>
              <a:tblGrid>
                <a:gridCol w="825500"/>
                <a:gridCol w="2944068"/>
                <a:gridCol w="24003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node </a:t>
                      </a:r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ne(</a:t>
                      </a:r>
                      <a:r>
                        <a:rPr lang="en-US" sz="1800" b="0" i="1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): connected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nodes ( </a:t>
                      </a:r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 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~ </a:t>
                      </a:r>
                      <a:r>
                        <a:rPr lang="en-US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j</a:t>
                      </a:r>
                      <a:r>
                        <a:rPr lang="en-U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associated parameters </a:t>
                      </a:r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Symbol"/>
                        </a:rPr>
                        <a:t>q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k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2, 3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1, 4, 5, 6, 7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1, 3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2, 4, 5, 8, 9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1, 2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3, 6, 7, 8, 9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0395497"/>
              </p:ext>
            </p:extLst>
          </p:nvPr>
        </p:nvGraphicFramePr>
        <p:xfrm>
          <a:off x="3780803" y="144611"/>
          <a:ext cx="3352800" cy="2936240"/>
        </p:xfrm>
        <a:graphic>
          <a:graphicData uri="http://schemas.openxmlformats.org/drawingml/2006/table">
            <a:tbl>
              <a:tblPr/>
              <a:tblGrid>
                <a:gridCol w="876300"/>
                <a:gridCol w="825500"/>
                <a:gridCol w="825500"/>
                <a:gridCol w="8255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17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config #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800" b="0" i="1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794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178141" y="1437426"/>
            <a:ext cx="34525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All possible configurations are:</a:t>
            </a:r>
            <a:endParaRPr lang="en-US" sz="20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501" y="4051596"/>
            <a:ext cx="5626975" cy="63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90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875" y="919152"/>
            <a:ext cx="6056940" cy="5142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2829" y="123760"/>
            <a:ext cx="3117339" cy="3265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875" y="1546007"/>
            <a:ext cx="4628293" cy="995729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876" y="2716484"/>
            <a:ext cx="2777924" cy="22639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1875" y="3347236"/>
            <a:ext cx="4628293" cy="99572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875" y="4523892"/>
            <a:ext cx="2777925" cy="226395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1875" y="5145693"/>
            <a:ext cx="4537276" cy="976147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41876" y="6343327"/>
            <a:ext cx="2882900" cy="234950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648181" y="314869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55073" y="494161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55073" y="67098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0019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/>
          <p:cNvCxnSpPr/>
          <p:nvPr/>
        </p:nvCxnSpPr>
        <p:spPr>
          <a:xfrm>
            <a:off x="648181" y="314869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655073" y="4941614"/>
            <a:ext cx="7844328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0961" y="619351"/>
            <a:ext cx="3090589" cy="3237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875" y="1432937"/>
            <a:ext cx="4867981" cy="10472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1876" y="2633935"/>
            <a:ext cx="2893012" cy="2248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1874" y="3357680"/>
            <a:ext cx="4852793" cy="104402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1876" y="4518086"/>
            <a:ext cx="3572548" cy="2217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1874" y="5280527"/>
            <a:ext cx="4323880" cy="12345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406105" y="5748421"/>
            <a:ext cx="838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Times New Roman"/>
                <a:cs typeface="Times New Roman"/>
              </a:rPr>
              <a:t>e</a:t>
            </a:r>
            <a:r>
              <a:rPr lang="en-US" sz="3600" dirty="0" smtClean="0">
                <a:latin typeface="Times New Roman"/>
                <a:cs typeface="Times New Roman"/>
              </a:rPr>
              <a:t>tc.</a:t>
            </a:r>
            <a:endParaRPr lang="en-US" sz="3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52419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63474" y="301245"/>
            <a:ext cx="138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Synopsis: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592" y="1020010"/>
            <a:ext cx="4387789" cy="68138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2" y="3564684"/>
            <a:ext cx="4350682" cy="6858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58" y="2290669"/>
            <a:ext cx="4359416" cy="6858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58" y="4777862"/>
            <a:ext cx="4293895" cy="685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9897" y="1015597"/>
            <a:ext cx="4359416" cy="6858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69897" y="2290669"/>
            <a:ext cx="4293895" cy="685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9897" y="3564684"/>
            <a:ext cx="4293895" cy="6858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08744" y="4777862"/>
            <a:ext cx="4355048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065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931" y="556875"/>
            <a:ext cx="7148457" cy="4258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305" y="5913521"/>
            <a:ext cx="5925313" cy="42976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05305" y="1270000"/>
            <a:ext cx="709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Using the node complement equivalent configurations in the table below:</a:t>
            </a:r>
            <a:endParaRPr lang="en-US" dirty="0">
              <a:latin typeface="Times New Roman"/>
              <a:cs typeface="Times New Roman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2983680"/>
              </p:ext>
            </p:extLst>
          </p:nvPr>
        </p:nvGraphicFramePr>
        <p:xfrm>
          <a:off x="1483561" y="1717913"/>
          <a:ext cx="5829300" cy="2997200"/>
        </p:xfrm>
        <a:graphic>
          <a:graphicData uri="http://schemas.openxmlformats.org/drawingml/2006/table">
            <a:tbl>
              <a:tblPr/>
              <a:tblGrid>
                <a:gridCol w="876300"/>
                <a:gridCol w="825500"/>
                <a:gridCol w="825500"/>
                <a:gridCol w="825500"/>
                <a:gridCol w="825500"/>
                <a:gridCol w="825500"/>
                <a:gridCol w="825500"/>
              </a:tblGrid>
              <a:tr h="3048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Complements (</a:t>
                      </a:r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i</a:t>
                      </a:r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)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17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config #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800" b="0" i="1" u="none" strike="noStrike">
                        <a:solidFill>
                          <a:srgbClr val="000000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fr-FR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'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fr-FR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'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fr-FR" sz="1800" b="0" i="1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r>
                        <a:rPr lang="fr-FR" sz="1800" b="0" i="1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'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X</a:t>
                      </a:r>
                      <a:r>
                        <a:rPr lang="en-US" sz="1800" b="0" i="0" u="none" strike="noStrike" baseline="-25000" dirty="0">
                          <a:solidFill>
                            <a:srgbClr val="000000"/>
                          </a:solidFill>
                          <a:effectLst/>
                          <a:latin typeface="Times New Roman"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943131" y="5352716"/>
            <a:ext cx="260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w</a:t>
            </a:r>
            <a:r>
              <a:rPr lang="en-US" dirty="0" smtClean="0">
                <a:latin typeface="Times New Roman"/>
                <a:cs typeface="Times New Roman"/>
              </a:rPr>
              <a:t>e can write for example: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9003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205163"/>
            <a:ext cx="4666997" cy="6766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863474" y="301245"/>
            <a:ext cx="1381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Synopsis: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2556293"/>
            <a:ext cx="4666992" cy="6766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" y="3896230"/>
            <a:ext cx="4666992" cy="6766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200058"/>
            <a:ext cx="4666994" cy="67665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3351" y="2010969"/>
            <a:ext cx="4666994" cy="6766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3351" y="3432556"/>
            <a:ext cx="4666994" cy="67665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9696" y="4820765"/>
            <a:ext cx="4666994" cy="67665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449696" y="6101267"/>
            <a:ext cx="4666994" cy="676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256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234" y="387685"/>
            <a:ext cx="5554064" cy="75805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20" y="1571202"/>
            <a:ext cx="8804268" cy="2057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446" y="4524889"/>
            <a:ext cx="8499191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12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5609</TotalTime>
  <Words>293</Words>
  <Application>Microsoft Macintosh PowerPoint</Application>
  <PresentationFormat>On-screen Show (4:3)</PresentationFormat>
  <Paragraphs>133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npetraco</dc:creator>
  <cp:lastModifiedBy>npetraco</cp:lastModifiedBy>
  <cp:revision>47</cp:revision>
  <cp:lastPrinted>2018-07-24T13:20:25Z</cp:lastPrinted>
  <dcterms:created xsi:type="dcterms:W3CDTF">2018-07-20T20:45:36Z</dcterms:created>
  <dcterms:modified xsi:type="dcterms:W3CDTF">2018-07-24T18:14:54Z</dcterms:modified>
</cp:coreProperties>
</file>

<file path=docProps/thumbnail.jpeg>
</file>